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8"/>
  </p:notesMasterIdLst>
  <p:handoutMasterIdLst>
    <p:handoutMasterId r:id="rId19"/>
  </p:handoutMasterIdLst>
  <p:sldIdLst>
    <p:sldId id="291" r:id="rId6"/>
    <p:sldId id="296" r:id="rId7"/>
    <p:sldId id="322" r:id="rId8"/>
    <p:sldId id="321" r:id="rId9"/>
    <p:sldId id="323" r:id="rId10"/>
    <p:sldId id="327" r:id="rId11"/>
    <p:sldId id="325" r:id="rId12"/>
    <p:sldId id="326" r:id="rId13"/>
    <p:sldId id="318" r:id="rId14"/>
    <p:sldId id="328" r:id="rId15"/>
    <p:sldId id="329" r:id="rId16"/>
    <p:sldId id="320" r:id="rId17"/>
  </p:sldIdLst>
  <p:sldSz cx="9144000" cy="5143500" type="screen16x9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0ECDBD7-4E1F-496D-B6F2-54A702A40D24}">
          <p14:sldIdLst>
            <p14:sldId id="291"/>
            <p14:sldId id="296"/>
            <p14:sldId id="322"/>
            <p14:sldId id="321"/>
            <p14:sldId id="323"/>
            <p14:sldId id="327"/>
            <p14:sldId id="325"/>
            <p14:sldId id="326"/>
            <p14:sldId id="318"/>
            <p14:sldId id="328"/>
            <p14:sldId id="329"/>
            <p14:sldId id="320"/>
          </p14:sldIdLst>
        </p14:section>
        <p14:section name="Untitled Section" id="{9C5F44EC-C021-494C-9E0B-7CCC8E5B114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81C"/>
    <a:srgbClr val="FFFFFF"/>
    <a:srgbClr val="C02050"/>
    <a:srgbClr val="00A050"/>
    <a:srgbClr val="E8F4F0"/>
    <a:srgbClr val="702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5" autoAdjust="0"/>
    <p:restoredTop sz="85078" autoAdjust="0"/>
  </p:normalViewPr>
  <p:slideViewPr>
    <p:cSldViewPr>
      <p:cViewPr varScale="1">
        <p:scale>
          <a:sx n="95" d="100"/>
          <a:sy n="95" d="100"/>
        </p:scale>
        <p:origin x="1149" y="51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2946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B4765-A133-4BBE-AAB0-442DBD41A55E}" type="datetimeFigureOut">
              <a:rPr lang="en-GB" smtClean="0"/>
              <a:t>23/02/2018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B9907A-72EF-4AD4-9791-159CFE3DDF1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177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B2BA8F-77E7-4D74-8429-FEA15301A487}" type="datetimeFigureOut">
              <a:rPr lang="en-GB" smtClean="0"/>
              <a:t>23/02/2018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3BD2BE-0D39-469E-8B13-E83FE0E0A27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8269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BD2BE-0D39-469E-8B13-E83FE0E0A27D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5423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BD2BE-0D39-469E-8B13-E83FE0E0A27D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8070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BD2BE-0D39-469E-8B13-E83FE0E0A27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9287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BD2BE-0D39-469E-8B13-E83FE0E0A27D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6050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BD2BE-0D39-469E-8B13-E83FE0E0A27D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0465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hare.net/hscic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5C3B3-7148-4449-9080-64B1B89F7E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6FA661-1809-4EDA-AE0D-540D94C702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A4F95-7A97-4420-AF84-84EE88841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B1-B2F7-4E13-9D92-E58E2A7120DA}" type="datetimeFigureOut">
              <a:rPr lang="en-GB" smtClean="0"/>
              <a:t>23/02/2018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912C1-F4E6-4F75-8207-BE4893C8B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8C68D-AE3E-457B-A217-EF37013CE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B2BC9-8E07-40B5-B0AE-75422AF446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8142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B0764-9383-4D5F-A882-404460E05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EB4139-94EB-4B5A-AAD2-F57942EB13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01ADB-EEAC-499D-8863-AF033873F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B1-B2F7-4E13-9D92-E58E2A7120DA}" type="datetimeFigureOut">
              <a:rPr lang="en-GB" smtClean="0"/>
              <a:t>23/02/2018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F5747-2BEC-4C65-81CC-7031B5A6B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727D3-6FBE-435F-89CE-51636A968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B2BC9-8E07-40B5-B0AE-75422AF446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0017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035767-DD53-49ED-BF31-772BB8B470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D90471-1ADE-4ED4-937E-90767D20BE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80AC5-9F70-4E26-99F4-35B33090B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B1-B2F7-4E13-9D92-E58E2A7120DA}" type="datetimeFigureOut">
              <a:rPr lang="en-GB" smtClean="0"/>
              <a:t>23/02/2018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2DDCA-7965-4A5E-A1F3-6FBE4FB5A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36433-36C2-45CD-9065-961DB42BF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B2BC9-8E07-40B5-B0AE-75422AF446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1261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36123"/>
            <a:ext cx="9144000" cy="2556164"/>
          </a:xfrm>
          <a:prstGeom prst="rect">
            <a:avLst/>
          </a:prstGeom>
        </p:spPr>
      </p:pic>
      <p:pic>
        <p:nvPicPr>
          <p:cNvPr id="8" name="Picture 7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211" y="253638"/>
            <a:ext cx="1198245" cy="9499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" y="4428000"/>
            <a:ext cx="3023318" cy="586741"/>
          </a:xfrm>
          <a:prstGeom prst="rect">
            <a:avLst/>
          </a:prstGeom>
        </p:spPr>
      </p:pic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0000" y="684000"/>
            <a:ext cx="6660312" cy="483558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3000" b="1" spc="-40" baseline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 heading in 30pt Arial Bold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188000"/>
            <a:ext cx="6660312" cy="44455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Subheading in 21pt Arial Bold</a:t>
            </a:r>
            <a:endParaRPr lang="en-GB" dirty="0"/>
          </a:p>
        </p:txBody>
      </p:sp>
      <p:sp>
        <p:nvSpPr>
          <p:cNvPr id="11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4644008" y="4500000"/>
            <a:ext cx="3924008" cy="324000"/>
          </a:xfrm>
        </p:spPr>
        <p:txBody>
          <a:bodyPr lIns="0" tIns="0" rIns="0" bIns="0">
            <a:normAutofit/>
          </a:bodyPr>
          <a:lstStyle>
            <a:lvl1pPr marL="0" indent="0" algn="r">
              <a:buNone/>
              <a:defRPr sz="1500" b="1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/>
              <a:t>Presented by… in 15pt Arial Bold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6722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936000"/>
            <a:ext cx="9144000" cy="4207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0000" y="360000"/>
            <a:ext cx="7632000" cy="529568"/>
          </a:xfrm>
        </p:spPr>
        <p:txBody>
          <a:bodyPr lIns="0" tIns="0" rIns="0" bIns="0" anchor="t">
            <a:normAutofit/>
          </a:bodyPr>
          <a:lstStyle>
            <a:lvl1pPr>
              <a:defRPr sz="3000" b="1" spc="-4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Main Heading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1080000"/>
            <a:ext cx="7704000" cy="3435966"/>
          </a:xfrm>
        </p:spPr>
        <p:txBody>
          <a:bodyPr lIns="0" tIns="0" rIns="0" bIns="0"/>
          <a:lstStyle>
            <a:lvl1pPr>
              <a:defRPr sz="2400">
                <a:solidFill>
                  <a:schemeClr val="accent6"/>
                </a:solidFill>
              </a:defRPr>
            </a:lvl1pPr>
            <a:lvl2pPr>
              <a:defRPr sz="2100">
                <a:solidFill>
                  <a:schemeClr val="accent6"/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 sz="1800">
                <a:solidFill>
                  <a:schemeClr val="accent6"/>
                </a:solidFill>
              </a:defRPr>
            </a:lvl3pPr>
            <a:lvl4pPr>
              <a:defRPr sz="2100"/>
            </a:lvl4pPr>
            <a:lvl5pPr>
              <a:defRPr sz="17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4731990"/>
            <a:ext cx="2133600" cy="273844"/>
          </a:xfrm>
          <a:noFill/>
        </p:spPr>
        <p:txBody>
          <a:bodyPr/>
          <a:lstStyle>
            <a:lvl1pPr>
              <a:defRPr sz="1000">
                <a:solidFill>
                  <a:schemeClr val="accent6"/>
                </a:solidFill>
              </a:defRPr>
            </a:lvl1pPr>
          </a:lstStyle>
          <a:p>
            <a:fld id="{DC12C2CB-C475-442B-84C1-CBFDBCB34DB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4060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51640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0000" y="699694"/>
            <a:ext cx="6804328" cy="900068"/>
          </a:xfrm>
        </p:spPr>
        <p:txBody>
          <a:bodyPr lIns="0" tIns="0" rIns="0" bIns="0" anchor="t">
            <a:norm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Main Heading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83568" y="4371950"/>
            <a:ext cx="8003232" cy="66066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 sz="2200">
                <a:solidFill>
                  <a:schemeClr val="bg1"/>
                </a:solidFill>
              </a:defRPr>
            </a:lvl3pPr>
            <a:lvl4pPr>
              <a:defRPr sz="2100"/>
            </a:lvl4pPr>
            <a:lvl5pPr>
              <a:defRPr sz="17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4731990"/>
            <a:ext cx="2133600" cy="273844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4F2E129E-16B7-480B-972E-C025DBFD1D5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0355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762"/>
            <a:ext cx="9144000" cy="51444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6400"/>
            <a:ext cx="9144000" cy="1296144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20000" y="4032000"/>
            <a:ext cx="6804328" cy="900068"/>
          </a:xfrm>
        </p:spPr>
        <p:txBody>
          <a:bodyPr lIns="0" tIns="0" rIns="0" bIns="0" anchor="t">
            <a:norm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Main Heading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20000" y="4515966"/>
            <a:ext cx="6804000" cy="516647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 sz="2200">
                <a:solidFill>
                  <a:schemeClr val="bg1"/>
                </a:solidFill>
              </a:defRPr>
            </a:lvl3pPr>
            <a:lvl4pPr>
              <a:defRPr sz="2100"/>
            </a:lvl4pPr>
            <a:lvl5pPr>
              <a:defRPr sz="17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4731990"/>
            <a:ext cx="2133600" cy="273844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4F2E129E-16B7-480B-972E-C025DBFD1D5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0253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7614"/>
            <a:ext cx="9144000" cy="255616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0" y="1347614"/>
            <a:ext cx="9144000" cy="255616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TextBox 14">
            <a:hlinkClick r:id="rId3"/>
          </p:cNvPr>
          <p:cNvSpPr txBox="1"/>
          <p:nvPr userDrawn="1"/>
        </p:nvSpPr>
        <p:spPr>
          <a:xfrm>
            <a:off x="478397" y="3341091"/>
            <a:ext cx="4669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755576" y="1398235"/>
            <a:ext cx="60486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GB" sz="2400" b="1" u="none" strike="noStrike" kern="1200" dirty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rPr>
              <a:t>www.digital.nhs.uk</a:t>
            </a:r>
            <a:endParaRPr lang="en-GB" sz="2400" kern="1200" dirty="0">
              <a:solidFill>
                <a:schemeClr val="accent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kern="1200" dirty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rPr>
              <a:t>     </a:t>
            </a:r>
            <a:r>
              <a:rPr lang="en-GB" sz="2400" b="1" kern="1200" dirty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rPr>
              <a:t>@nhsdigital</a:t>
            </a:r>
          </a:p>
          <a:p>
            <a:pPr>
              <a:lnSpc>
                <a:spcPts val="3600"/>
              </a:lnSpc>
            </a:pPr>
            <a:r>
              <a:rPr lang="en-GB" sz="2400" b="1" kern="1200" dirty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rPr>
              <a:t>enquiries@nhsdigital.nhs.uk</a:t>
            </a:r>
          </a:p>
          <a:p>
            <a:pPr>
              <a:lnSpc>
                <a:spcPts val="3600"/>
              </a:lnSpc>
            </a:pPr>
            <a:r>
              <a:rPr lang="en-GB" sz="2400" b="1" kern="1200" dirty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rPr>
              <a:t>0300 303</a:t>
            </a:r>
            <a:r>
              <a:rPr lang="en-GB" sz="2400" b="1" kern="1200" baseline="0" dirty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rPr>
              <a:t> 5678</a:t>
            </a:r>
            <a:endParaRPr lang="en-GB" sz="2400" kern="1200" dirty="0">
              <a:solidFill>
                <a:schemeClr val="accent1"/>
              </a:solidFill>
              <a:effectLst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235542"/>
            <a:ext cx="3671171" cy="7124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925" y="1968019"/>
            <a:ext cx="387707" cy="387707"/>
          </a:xfrm>
          <a:prstGeom prst="rect">
            <a:avLst/>
          </a:prstGeom>
        </p:spPr>
      </p:pic>
      <p:pic>
        <p:nvPicPr>
          <p:cNvPr id="17" name="Picture 16"/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211" y="253638"/>
            <a:ext cx="1198245" cy="949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314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2C12-347B-4604-946C-2FB98ED4D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CC071-9AED-4444-94B1-ED5E0C7CB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61A48-031B-4AB1-8CDD-93EBD5F5F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B1-B2F7-4E13-9D92-E58E2A7120DA}" type="datetimeFigureOut">
              <a:rPr lang="en-GB" smtClean="0"/>
              <a:t>23/02/2018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5FC79-CDCB-4B48-804B-E08FB4DFB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69D63-A75B-46EF-8B1A-62553E7C6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B2BC9-8E07-40B5-B0AE-75422AF446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1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00DCE-3917-49B9-982A-3E60D1C08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6FCABC-1DD8-4F3C-8CD4-74327557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8DC04-1F05-4791-8CA3-EBCDA5719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B1-B2F7-4E13-9D92-E58E2A7120DA}" type="datetimeFigureOut">
              <a:rPr lang="en-GB" smtClean="0"/>
              <a:t>23/02/2018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5C38FC-1B2D-44C3-AB69-5AD44A49B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C13E2-FD04-4628-A9DC-E7B5955DB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B2BC9-8E07-40B5-B0AE-75422AF446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771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1FA4D-20EC-4E62-9D68-B41C843A1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E1B1-1C4D-4FE9-8B59-0769550119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80A3BD-DA63-4B4F-A0AD-1D4FD4DD21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F58EBB-65F2-4F7A-980A-59B8AB82B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B1-B2F7-4E13-9D92-E58E2A7120DA}" type="datetimeFigureOut">
              <a:rPr lang="en-GB" smtClean="0"/>
              <a:t>23/02/2018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F533EF-60C4-41FA-9766-D03286A6E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88C642-B65F-4CF5-AF9E-1554F2385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B2BC9-8E07-40B5-B0AE-75422AF446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9604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6D301-7E2B-44FA-86EA-3C2E32672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DCC727-4C7B-47B1-A5AB-3495673771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57AFA7-9266-4EA5-951E-AD0B97E251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41B0C7-A513-4DB9-8D38-B921BA9F9D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9F7619-E3F0-454C-873B-4D06F76FA4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205902-DF98-4DD3-8472-DA3EDF90D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B1-B2F7-4E13-9D92-E58E2A7120DA}" type="datetimeFigureOut">
              <a:rPr lang="en-GB" smtClean="0"/>
              <a:t>23/02/2018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A1B500-D4CA-4A33-8F97-955F113DA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70C70E-DCDA-4C10-A24E-9FFCD0379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B2BC9-8E07-40B5-B0AE-75422AF446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436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F3F3E-7874-458E-A29B-615B6CB7D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B10D79-1227-4DE4-A0A9-49D0E5D96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B1-B2F7-4E13-9D92-E58E2A7120DA}" type="datetimeFigureOut">
              <a:rPr lang="en-GB" smtClean="0"/>
              <a:t>23/02/2018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9FA573-D691-44F5-84C7-7113913B9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1748A3-1520-46F4-84C2-19FA67267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B2BC9-8E07-40B5-B0AE-75422AF446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8706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202134-2FBD-425B-835B-7757C7C94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B1-B2F7-4E13-9D92-E58E2A7120DA}" type="datetimeFigureOut">
              <a:rPr lang="en-GB" smtClean="0"/>
              <a:t>23/02/2018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E1CD2F-3D9B-4668-9B15-CD07F1528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7FDA3F-D2F5-489A-86D4-D065ACEE4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B2BC9-8E07-40B5-B0AE-75422AF446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22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A3D47-6457-4821-873B-5AEB9B847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CF731-3F7B-4B11-A342-79EC8B45C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92FF9F-9061-4606-8CFB-26DA6CB95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BBE365-4DC7-47E7-BC44-F7025018F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B1-B2F7-4E13-9D92-E58E2A7120DA}" type="datetimeFigureOut">
              <a:rPr lang="en-GB" smtClean="0"/>
              <a:t>23/02/2018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FAE2C-2DF2-4D23-9A87-1F26D9697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1CDFFF-4C15-4C1C-BA92-823FBA280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B2BC9-8E07-40B5-B0AE-75422AF446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409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C9EAC-C68E-4D22-A110-4EED5C052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732745-E6CF-4391-93BA-C5B0E58B7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D604FF-CDDD-476E-AB51-A3FA4666C6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F8DDE2-6D5E-4133-9D5F-902B9D464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B1-B2F7-4E13-9D92-E58E2A7120DA}" type="datetimeFigureOut">
              <a:rPr lang="en-GB" smtClean="0"/>
              <a:t>23/02/2018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0E4CCF-6C8D-4520-8F22-8AEAF50E2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94CDF8-28F1-478A-88F9-088812B75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B2BC9-8E07-40B5-B0AE-75422AF446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6314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CB4DDC-DE09-4007-941C-CCC658C03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056E72-A82A-4A5D-BF98-B1ADF76AA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E646D-6FC9-467B-A0CA-5142855BB3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A56B1-B2F7-4E13-9D92-E58E2A7120DA}" type="datetimeFigureOut">
              <a:rPr lang="en-GB" smtClean="0"/>
              <a:t>23/02/2018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438E3-5CD3-44C5-90A1-781A6F693B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E191B-146A-4070-8CBD-65BE15AB5B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B2BC9-8E07-40B5-B0AE-75422AF446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4668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9D6EA-53C1-4056-A5B8-5AF66D913895}" type="datetime1">
              <a:rPr lang="en-GB" smtClean="0"/>
              <a:t>23/02/2018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Click to edit master footer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E129E-16B7-480B-972E-C025DBFD1D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4456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62" r:id="rId2"/>
    <p:sldLayoutId id="2147483687" r:id="rId3"/>
    <p:sldLayoutId id="2147483689" r:id="rId4"/>
    <p:sldLayoutId id="2147483681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720000" y="684000"/>
            <a:ext cx="6660312" cy="879638"/>
          </a:xfrm>
        </p:spPr>
        <p:txBody>
          <a:bodyPr>
            <a:normAutofit/>
          </a:bodyPr>
          <a:lstStyle/>
          <a:p>
            <a:r>
              <a:rPr lang="en-GB" dirty="0"/>
              <a:t>Data Security and Protection Toolkit</a:t>
            </a: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4BE7D5DD-3EA3-4B4F-8656-BEA5DDFE93F3}"/>
              </a:ext>
            </a:extLst>
          </p:cNvPr>
          <p:cNvSpPr txBox="1">
            <a:spLocks/>
          </p:cNvSpPr>
          <p:nvPr/>
        </p:nvSpPr>
        <p:spPr>
          <a:xfrm>
            <a:off x="1043608" y="2203727"/>
            <a:ext cx="6876336" cy="1656184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vert="horz" lIns="0" tIns="0" rIns="0" bIns="0" rtlCol="0">
            <a:normAutofit fontScale="92500" lnSpcReduction="10000"/>
          </a:bodyPr>
          <a:lstStyle>
            <a:lvl1pPr marL="0" indent="0" algn="l" defTabSz="914310" rtl="0" eaLnBrk="1" latinLnBrk="0" hangingPunct="1">
              <a:spcBef>
                <a:spcPts val="0"/>
              </a:spcBef>
              <a:buFont typeface="Arial" pitchFamily="34" charset="0"/>
              <a:buNone/>
              <a:defRPr sz="3000" b="1" kern="1200" spc="-40" baseline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877" indent="-285722" algn="l" defTabSz="91431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142887" indent="-228576" algn="l" defTabSz="9143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600040" indent="-228576" algn="l" defTabSz="91431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057195" indent="-228576" algn="l" defTabSz="91431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348" indent="-228576" algn="l" defTabSz="9143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6" algn="l" defTabSz="9143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6" algn="l" defTabSz="9143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2" indent="-228576" algn="l" defTabSz="9143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200" dirty="0"/>
              <a:t>Welcome</a:t>
            </a:r>
          </a:p>
          <a:p>
            <a:pPr algn="ctr"/>
            <a:r>
              <a:rPr lang="en-GB" sz="3200" dirty="0"/>
              <a:t>The session will commence at 12.30</a:t>
            </a:r>
          </a:p>
          <a:p>
            <a:pPr algn="ctr"/>
            <a:endParaRPr lang="en-GB" sz="2800" dirty="0"/>
          </a:p>
          <a:p>
            <a:pPr algn="ctr"/>
            <a:r>
              <a:rPr lang="en-GB" sz="2800" dirty="0"/>
              <a:t>Please mute your microphone</a:t>
            </a:r>
          </a:p>
          <a:p>
            <a:endParaRPr lang="en-GB" dirty="0"/>
          </a:p>
        </p:txBody>
      </p:sp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BE9F1F23-7E9A-4A6C-BB4B-A7AA896642DE}"/>
              </a:ext>
            </a:extLst>
          </p:cNvPr>
          <p:cNvSpPr txBox="1">
            <a:spLocks/>
          </p:cNvSpPr>
          <p:nvPr/>
        </p:nvSpPr>
        <p:spPr>
          <a:xfrm>
            <a:off x="4824456" y="4520538"/>
            <a:ext cx="3924008" cy="643500"/>
          </a:xfrm>
          <a:prstGeom prst="rect">
            <a:avLst/>
          </a:prstGeom>
        </p:spPr>
        <p:txBody>
          <a:bodyPr vert="horz" lIns="0" tIns="0" rIns="0" bIns="0" rtlCol="0">
            <a:normAutofit fontScale="40000" lnSpcReduction="20000"/>
          </a:bodyPr>
          <a:lstStyle>
            <a:lvl1pPr marL="0" indent="0" algn="r" defTabSz="914310" rtl="0" eaLnBrk="1" latinLnBrk="0" hangingPunct="1">
              <a:spcBef>
                <a:spcPct val="20000"/>
              </a:spcBef>
              <a:buFont typeface="Arial" pitchFamily="34" charset="0"/>
              <a:buNone/>
              <a:defRPr sz="1500" b="1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742877" indent="-285722" algn="l" defTabSz="91431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142887" indent="-228576" algn="l" defTabSz="9143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600040" indent="-228576" algn="l" defTabSz="91431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057195" indent="-228576" algn="l" defTabSz="91431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348" indent="-228576" algn="l" defTabSz="9143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6" algn="l" defTabSz="9143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6" algn="l" defTabSz="9143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2" indent="-228576" algn="l" defTabSz="9143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Presented by: David Ingham</a:t>
            </a:r>
            <a:endParaRPr lang="en-GB" sz="4500" dirty="0"/>
          </a:p>
          <a:p>
            <a:r>
              <a:rPr lang="en-GB" sz="4400" dirty="0"/>
              <a:t> and John Hodson, NHS Digital </a:t>
            </a:r>
            <a:br>
              <a:rPr lang="en-GB" sz="3200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2026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Demonstration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00192" y="4731990"/>
            <a:ext cx="2133600" cy="273844"/>
          </a:xfrm>
        </p:spPr>
        <p:txBody>
          <a:bodyPr/>
          <a:lstStyle/>
          <a:p>
            <a:fld id="{DC12C2CB-C475-442B-84C1-CBFDBCB34DB3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506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55576" y="4027857"/>
            <a:ext cx="6804328" cy="555974"/>
          </a:xfrm>
        </p:spPr>
        <p:txBody>
          <a:bodyPr>
            <a:normAutofit/>
          </a:bodyPr>
          <a:lstStyle/>
          <a:p>
            <a:r>
              <a:rPr lang="en-GB" dirty="0"/>
              <a:t>Questions?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00192" y="4731990"/>
            <a:ext cx="2133600" cy="273844"/>
          </a:xfrm>
        </p:spPr>
        <p:txBody>
          <a:bodyPr/>
          <a:lstStyle/>
          <a:p>
            <a:fld id="{DC12C2CB-C475-442B-84C1-CBFDBCB34DB3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4" name="Title 4">
            <a:extLst>
              <a:ext uri="{FF2B5EF4-FFF2-40B4-BE49-F238E27FC236}">
                <a16:creationId xmlns:a16="http://schemas.microsoft.com/office/drawing/2014/main" id="{71BEC733-21BE-4C01-9A97-5393D6783403}"/>
              </a:ext>
            </a:extLst>
          </p:cNvPr>
          <p:cNvSpPr txBox="1">
            <a:spLocks/>
          </p:cNvSpPr>
          <p:nvPr/>
        </p:nvSpPr>
        <p:spPr>
          <a:xfrm>
            <a:off x="1115616" y="4515966"/>
            <a:ext cx="6804328" cy="555974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2400" dirty="0"/>
              <a:t>cybersecurity@nhs.net</a:t>
            </a:r>
          </a:p>
        </p:txBody>
      </p:sp>
    </p:spTree>
    <p:extLst>
      <p:ext uri="{BB962C8B-B14F-4D97-AF65-F5344CB8AC3E}">
        <p14:creationId xmlns:p14="http://schemas.microsoft.com/office/powerpoint/2010/main" val="4075600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3462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dirty="0"/>
              <a:t>What we are doing currently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1347614"/>
            <a:ext cx="7704000" cy="3168352"/>
          </a:xfrm>
        </p:spPr>
        <p:txBody>
          <a:bodyPr>
            <a:normAutofit/>
          </a:bodyPr>
          <a:lstStyle/>
          <a:p>
            <a:r>
              <a:rPr lang="en-GB" dirty="0"/>
              <a:t>Prototype system made available to over 250 volunteers.</a:t>
            </a:r>
          </a:p>
          <a:p>
            <a:r>
              <a:rPr lang="en-GB" dirty="0"/>
              <a:t>Ongoing development. </a:t>
            </a:r>
          </a:p>
          <a:p>
            <a:r>
              <a:rPr lang="en-GB" dirty="0"/>
              <a:t>1:1 testing and user research ongoing.</a:t>
            </a:r>
          </a:p>
          <a:p>
            <a:r>
              <a:rPr lang="en-GB" dirty="0"/>
              <a:t>Developing content and guidance.</a:t>
            </a:r>
          </a:p>
          <a:p>
            <a:r>
              <a:rPr lang="en-GB" dirty="0"/>
              <a:t>Working with key bodies (ICO, NCSC, CQC, NHS England etc.).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C2CB-C475-442B-84C1-CBFDBCB34DB3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1816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036CA-E00B-42A4-BEA4-1FFB75238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Update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42C56-2865-4D06-869B-54FA47560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GB" sz="1600" dirty="0"/>
              <a:t>The requirements of the Data Security and Protection Toolkit (DSPT) are designed to encompass the National Data Guardian review’s 10 data security standards.</a:t>
            </a:r>
          </a:p>
          <a:p>
            <a:pPr lvl="0"/>
            <a:r>
              <a:rPr lang="en-GB" sz="1600" dirty="0"/>
              <a:t>The requirements of the DSPT support key requirements under the General Data Protection Regulation (GDPR), identified in the NHS GDPR checklist.</a:t>
            </a:r>
          </a:p>
          <a:p>
            <a:pPr lvl="0"/>
            <a:r>
              <a:rPr lang="en-GB" sz="1600" dirty="0"/>
              <a:t>The IG Toolkit assessed performance against three levels 1, 2 and 3.  Organisations were required to provide evidence of compliance with (at least) level 2 for all elements of their assessment. The DSPT does not include levels and instead requires compliance with assertions and (mandatory) evidence items.</a:t>
            </a:r>
          </a:p>
          <a:p>
            <a:pPr lvl="0"/>
            <a:r>
              <a:rPr lang="en-GB" sz="1600" dirty="0"/>
              <a:t>The assertions and evidence items are designed to be concise and unambiguous.  Documentary evidence is only requested where this adds value.</a:t>
            </a:r>
          </a:p>
          <a:p>
            <a:pPr lvl="0"/>
            <a:r>
              <a:rPr lang="en-GB" sz="1600" dirty="0"/>
              <a:t>Some evidence items will not be required where an organisation uses NHSmail, or has in place an existing relevant standard (Cyber Essentials PLUS, ISO 27001, Public Service Network Information Assurance).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454F25-499E-402C-813C-CBA1C8AE3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C2CB-C475-442B-84C1-CBFDBCB34DB3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2137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00EDA-AF79-4C34-B68E-F1ABCB93C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New requirements in DSPT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11590-2070-4DAF-8044-54D96BC27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lvl="1" indent="0">
              <a:buNone/>
            </a:pPr>
            <a:endParaRPr lang="en-GB" dirty="0"/>
          </a:p>
          <a:p>
            <a:pPr lvl="0">
              <a:lnSpc>
                <a:spcPct val="120000"/>
              </a:lnSpc>
            </a:pPr>
            <a:r>
              <a:rPr lang="en-GB" sz="2600" dirty="0"/>
              <a:t>Leaders and board members receive suitable data security and protection training.</a:t>
            </a:r>
          </a:p>
          <a:p>
            <a:pPr lvl="0">
              <a:lnSpc>
                <a:spcPct val="120000"/>
              </a:lnSpc>
            </a:pPr>
            <a:r>
              <a:rPr lang="en-GB" sz="2600" dirty="0"/>
              <a:t>Organisations undertake process reviews to identify and improve processes which have caused breaches or near misses.</a:t>
            </a:r>
          </a:p>
          <a:p>
            <a:pPr lvl="0">
              <a:lnSpc>
                <a:spcPct val="120000"/>
              </a:lnSpc>
            </a:pPr>
            <a:r>
              <a:rPr lang="en-GB" sz="2600" dirty="0"/>
              <a:t>Organisations must act on CareCERT alerts and notifications.</a:t>
            </a:r>
          </a:p>
          <a:p>
            <a:pPr lvl="0">
              <a:lnSpc>
                <a:spcPct val="120000"/>
              </a:lnSpc>
            </a:pPr>
            <a:r>
              <a:rPr lang="en-GB" sz="2600" dirty="0"/>
              <a:t>Organisations must complete a specific business continuity test for data security.</a:t>
            </a:r>
          </a:p>
          <a:p>
            <a:pPr lvl="0">
              <a:lnSpc>
                <a:spcPct val="120000"/>
              </a:lnSpc>
            </a:pPr>
            <a:r>
              <a:rPr lang="en-GB" sz="2600" dirty="0"/>
              <a:t>Organisations must survey their software for unsupported systems.</a:t>
            </a:r>
          </a:p>
          <a:p>
            <a:pPr lvl="0">
              <a:lnSpc>
                <a:spcPct val="120000"/>
              </a:lnSpc>
            </a:pPr>
            <a:r>
              <a:rPr lang="en-GB" sz="2600" dirty="0"/>
              <a:t>Organisations must ensure all networking components have had their default passwords changed.</a:t>
            </a:r>
          </a:p>
          <a:p>
            <a:pPr lvl="0">
              <a:lnSpc>
                <a:spcPct val="120000"/>
              </a:lnSpc>
            </a:pPr>
            <a:r>
              <a:rPr lang="en-GB" sz="2600" dirty="0"/>
              <a:t>Large organisations must ensure their web applications are secure against top 10 vulnerabilities.</a:t>
            </a:r>
          </a:p>
          <a:p>
            <a:pPr lvl="0">
              <a:lnSpc>
                <a:spcPct val="120000"/>
              </a:lnSpc>
            </a:pPr>
            <a:r>
              <a:rPr lang="en-GB" sz="2600" dirty="0"/>
              <a:t>Large organisations must undertake a penetration test annually.</a:t>
            </a:r>
          </a:p>
          <a:p>
            <a:pPr lvl="0">
              <a:lnSpc>
                <a:spcPct val="120000"/>
              </a:lnSpc>
            </a:pPr>
            <a:r>
              <a:rPr lang="en-GB" sz="2600" dirty="0"/>
              <a:t>Large organisations must flag any suppliers with significant issues complying with the NDG standards to NHS Digital.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5212C-34DD-441D-A3E3-3F555B6B7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C2CB-C475-442B-84C1-CBFDBCB34DB3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590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FDFBE-2C11-4A63-8806-4A5BCC387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FAQs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4D183-BAB9-49AB-B32A-B73AFBF4D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SIRI tool being updated to GDPR breach reporting tool and NIS directive for applicable organisations ready for May 2018. </a:t>
            </a:r>
          </a:p>
          <a:p>
            <a:r>
              <a:rPr lang="en-GB" dirty="0"/>
              <a:t>Current Toolkit will stay in read-only format. </a:t>
            </a:r>
          </a:p>
          <a:p>
            <a:r>
              <a:rPr lang="en-GB" dirty="0"/>
              <a:t>October baseline submission for large organisations.</a:t>
            </a:r>
          </a:p>
          <a:p>
            <a:r>
              <a:rPr lang="en-GB" dirty="0"/>
              <a:t>Publication will be at summary level not detailed.</a:t>
            </a:r>
          </a:p>
          <a:p>
            <a:r>
              <a:rPr lang="en-GB" dirty="0"/>
              <a:t>Training requirement largely unchanged.</a:t>
            </a:r>
          </a:p>
          <a:p>
            <a:r>
              <a:rPr lang="en-GB" dirty="0"/>
              <a:t>Ability to chose “Secondary sectors” to be developed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6EFCD-2DC5-4041-B53E-BD642C0AD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C2CB-C475-442B-84C1-CBFDBCB34DB3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075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FDFBE-2C11-4A63-8806-4A5BCC387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Getting started…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4D183-BAB9-49AB-B32A-B73AFBF4D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Transition will </a:t>
            </a:r>
            <a:r>
              <a:rPr lang="en-GB" u="sng" dirty="0"/>
              <a:t>begin</a:t>
            </a:r>
            <a:r>
              <a:rPr lang="en-GB" dirty="0"/>
              <a:t> late February 2018 (prioritise sites who have completed 14.1).</a:t>
            </a:r>
          </a:p>
          <a:p>
            <a:r>
              <a:rPr lang="en-GB" dirty="0"/>
              <a:t>Initially, registration will be by invitation.</a:t>
            </a:r>
          </a:p>
          <a:p>
            <a:r>
              <a:rPr lang="en-GB" dirty="0"/>
              <a:t>The first registered user for your organisation will set up any subsequent users.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6EFCD-2DC5-4041-B53E-BD642C0AD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C2CB-C475-442B-84C1-CBFDBCB34DB3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2255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6FF26-1541-47F9-ADEC-89C4EFA38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Care Quality Commission (CQC)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0BFC9-DB71-4C33-96DE-07A3AEC6C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CQC well led inspections will include data security, we are testing approaches currently.</a:t>
            </a:r>
          </a:p>
          <a:p>
            <a:r>
              <a:rPr lang="en-GB" dirty="0"/>
              <a:t>The focus so far has been on how boards gain data security assurance</a:t>
            </a:r>
          </a:p>
          <a:p>
            <a:r>
              <a:rPr lang="en-GB" dirty="0"/>
              <a:t>Data security is wider than cyber.</a:t>
            </a:r>
          </a:p>
          <a:p>
            <a:r>
              <a:rPr lang="en-GB" dirty="0"/>
              <a:t>Use information from DSPT and wider intelligence to set the prompts for the inspection.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F6CCEA-0AD3-41B9-AB86-09DD975CA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C2CB-C475-442B-84C1-CBFDBCB34DB3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187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FB3B1-16EE-4305-8CA3-3042AA525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Communications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A42E5-0FAB-418D-A0CB-B2864FDEBC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Webinars (both general and sector specific).</a:t>
            </a:r>
          </a:p>
          <a:p>
            <a:r>
              <a:rPr lang="en-GB" dirty="0"/>
              <a:t>Getting started guide.</a:t>
            </a:r>
          </a:p>
          <a:p>
            <a:r>
              <a:rPr lang="en-GB" dirty="0"/>
              <a:t>Presentation for IG leads to use on what’s changing (need some volunteers).</a:t>
            </a:r>
          </a:p>
          <a:p>
            <a:r>
              <a:rPr lang="en-GB" dirty="0"/>
              <a:t>Interested to know, what additional communications would you find useful?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44D76-B372-4FE9-8946-CECC634DC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C2CB-C475-442B-84C1-CBFDBCB34DB3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522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Security and Protection Toolkit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C2CB-C475-442B-84C1-CBFDBCB34DB3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0565B9-8979-4DFF-83F6-16657DEA7D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987448"/>
            <a:ext cx="5544616" cy="379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518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yber Summit">
  <a:themeElements>
    <a:clrScheme name="01-NHS-DIGI-PALETTE-01">
      <a:dk1>
        <a:srgbClr val="0F0F0F"/>
      </a:dk1>
      <a:lt1>
        <a:srgbClr val="FFFFFF"/>
      </a:lt1>
      <a:dk2>
        <a:srgbClr val="033F85"/>
      </a:dk2>
      <a:lt2>
        <a:srgbClr val="F9F9F9"/>
      </a:lt2>
      <a:accent1>
        <a:srgbClr val="005EB8"/>
      </a:accent1>
      <a:accent2>
        <a:srgbClr val="84919C"/>
      </a:accent2>
      <a:accent3>
        <a:srgbClr val="003087"/>
      </a:accent3>
      <a:accent4>
        <a:srgbClr val="5EBCE8"/>
      </a:accent4>
      <a:accent5>
        <a:srgbClr val="CED1D5"/>
      </a:accent5>
      <a:accent6>
        <a:srgbClr val="424D58"/>
      </a:accent6>
      <a:hlink>
        <a:srgbClr val="003087"/>
      </a:hlink>
      <a:folHlink>
        <a:srgbClr val="7C2855"/>
      </a:folHlink>
    </a:clrScheme>
    <a:fontScheme name="Corporate 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EBDA130FAC7A428A269D5AF5200654" ma:contentTypeVersion="5" ma:contentTypeDescription="Create a new document." ma:contentTypeScope="" ma:versionID="c66446870decdf013b56a625762d2536">
  <xsd:schema xmlns:xsd="http://www.w3.org/2001/XMLSchema" xmlns:xs="http://www.w3.org/2001/XMLSchema" xmlns:p="http://schemas.microsoft.com/office/2006/metadata/properties" xmlns:ns2="2f585bc4-033d-422c-bede-a1a49806c44e" xmlns:ns3="http://schemas.microsoft.com/sharepoint/v3/fields" targetNamespace="http://schemas.microsoft.com/office/2006/metadata/properties" ma:root="true" ma:fieldsID="b08f1ed5f4a9fd86acb41e4322d994d9" ns2:_="" ns3:_="">
    <xsd:import namespace="2f585bc4-033d-422c-bede-a1a49806c44e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Last_x0020_Reviewed" minOccurs="0"/>
                <xsd:element ref="ns2:Document_x0020_Type" minOccurs="0"/>
                <xsd:element ref="ns3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85bc4-033d-422c-bede-a1a49806c44e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Owner" ma:list="UserInfo" ma:SearchPeopleOnly="false" ma:SharePointGroup="0" ma:internalName="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ast_x0020_Reviewed" ma:index="9" nillable="true" ma:displayName="Last Reviewed" ma:format="DateTime" ma:internalName="Last_x0020_Reviewed">
      <xsd:simpleType>
        <xsd:restriction base="dms:DateTime"/>
      </xsd:simpleType>
    </xsd:element>
    <xsd:element name="Document_x0020_Type" ma:index="10" nillable="true" ma:displayName="Document Type" ma:internalName="Document_x0020_Typ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Version" ma:index="11" nillable="true" ma:displayName="Version" ma:internalName="_Version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2f585bc4-033d-422c-bede-a1a49806c44e">
      <UserInfo>
        <DisplayName/>
        <AccountId xsi:nil="true"/>
        <AccountType/>
      </UserInfo>
    </Owner>
    <Last_x0020_Reviewed xmlns="2f585bc4-033d-422c-bede-a1a49806c44e" xsi:nil="true"/>
    <Document_x0020_Type xmlns="2f585bc4-033d-422c-bede-a1a49806c44e" xsi:nil="true"/>
    <_Version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B17A0114-A340-46AD-A12B-73C30C8520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896880-A7EC-40C5-A645-D1921C5079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585bc4-033d-422c-bede-a1a49806c44e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319B2A7-E108-411E-8568-BB62BCB28883}">
  <ds:schemaRefs>
    <ds:schemaRef ds:uri="http://purl.org/dc/elements/1.1/"/>
    <ds:schemaRef ds:uri="http://purl.org/dc/terms/"/>
    <ds:schemaRef ds:uri="http://schemas.openxmlformats.org/package/2006/metadata/core-properties"/>
    <ds:schemaRef ds:uri="http://schemas.microsoft.com/sharepoint/v3/field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2f585bc4-033d-422c-bede-a1a49806c44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Cyber Summit</Template>
  <TotalTime>1116</TotalTime>
  <Words>576</Words>
  <Application>Microsoft Office PowerPoint</Application>
  <PresentationFormat>On-screen Show (16:9)</PresentationFormat>
  <Paragraphs>70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Cyber Summit</vt:lpstr>
      <vt:lpstr>PowerPoint Presentation</vt:lpstr>
      <vt:lpstr>What we are doing currently  </vt:lpstr>
      <vt:lpstr>Update </vt:lpstr>
      <vt:lpstr>New requirements in DSPT </vt:lpstr>
      <vt:lpstr>FAQs</vt:lpstr>
      <vt:lpstr>Getting started…</vt:lpstr>
      <vt:lpstr>Care Quality Commission (CQC)</vt:lpstr>
      <vt:lpstr>Communications</vt:lpstr>
      <vt:lpstr>Data Security and Protection Toolkit Plan</vt:lpstr>
      <vt:lpstr>Demonstration</vt:lpstr>
      <vt:lpstr>Questions?</vt:lpstr>
      <vt:lpstr>PowerPoint Presentation</vt:lpstr>
    </vt:vector>
  </TitlesOfParts>
  <Company>Health &amp; Social Care Information Centre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Hodson John</dc:creator>
  <cp:lastModifiedBy>David Ingham</cp:lastModifiedBy>
  <cp:revision>51</cp:revision>
  <cp:lastPrinted>2016-11-23T15:37:18Z</cp:lastPrinted>
  <dcterms:created xsi:type="dcterms:W3CDTF">2016-11-24T02:57:16Z</dcterms:created>
  <dcterms:modified xsi:type="dcterms:W3CDTF">2018-02-23T09:18:07Z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0x01010057EBDA130FAC7A428A269D5AF5200654</vt:lpwstr>
  </property>
  <property fmtid="{D5CDD505-2E9C-101B-9397-08002B2CF9AE}" pid="3" name="hscicOrgProfessionalGroup">
    <vt:lpwstr/>
  </property>
  <property fmtid="{D5CDD505-2E9C-101B-9397-08002B2CF9AE}" pid="4" name="hscicOrgCorporateFunction">
    <vt:lpwstr/>
  </property>
  <property fmtid="{D5CDD505-2E9C-101B-9397-08002B2CF9AE}" pid="5" name="hscicOrgOfficeLocation">
    <vt:lpwstr/>
  </property>
  <property fmtid="{D5CDD505-2E9C-101B-9397-08002B2CF9AE}" pid="6" name="hscicOrgPortfolioDomain">
    <vt:lpwstr/>
  </property>
  <property fmtid="{D5CDD505-2E9C-101B-9397-08002B2CF9AE}" pid="7" name="hscicDocumentType">
    <vt:lpwstr>147;#Templates|aff1a68b-1933-4dcf-8d00-314af96fd52f</vt:lpwstr>
  </property>
</Properties>
</file>